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69" r:id="rId2"/>
    <p:sldId id="268" r:id="rId3"/>
    <p:sldId id="266" r:id="rId4"/>
    <p:sldId id="271" r:id="rId5"/>
    <p:sldId id="259" r:id="rId6"/>
    <p:sldId id="270" r:id="rId7"/>
    <p:sldId id="272" r:id="rId8"/>
    <p:sldId id="273" r:id="rId9"/>
    <p:sldId id="274" r:id="rId10"/>
    <p:sldId id="275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iffith,Casey Todd" initials="GT" lastIdx="1" clrIdx="0">
    <p:extLst>
      <p:ext uri="{19B8F6BF-5375-455C-9EA6-DF929625EA0E}">
        <p15:presenceInfo xmlns:p15="http://schemas.microsoft.com/office/powerpoint/2012/main" userId="S::lilgriff@ufl.edu::009216cc-1eba-4c69-adc0-01c8cee2fe6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1A5"/>
    <a:srgbClr val="F3702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0"/>
    <p:restoredTop sz="94650"/>
  </p:normalViewPr>
  <p:slideViewPr>
    <p:cSldViewPr snapToGrid="0" snapToObjects="1">
      <p:cViewPr varScale="1">
        <p:scale>
          <a:sx n="105" d="100"/>
          <a:sy n="105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BC2E7-7EF3-AA42-8E34-11D1AB0DB1E2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6CD99-D899-354E-B09E-60AE4B35F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63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630C-3D26-3945-B70F-74B92AAB63CC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B9C3-2961-A14E-B18F-BA1DAA67F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40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630C-3D26-3945-B70F-74B92AAB63CC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B9C3-2961-A14E-B18F-BA1DAA67F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09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630C-3D26-3945-B70F-74B92AAB63CC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B9C3-2961-A14E-B18F-BA1DAA67F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630C-3D26-3945-B70F-74B92AAB63CC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B9C3-2961-A14E-B18F-BA1DAA67F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1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630C-3D26-3945-B70F-74B92AAB63CC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B9C3-2961-A14E-B18F-BA1DAA67F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97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630C-3D26-3945-B70F-74B92AAB63CC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B9C3-2961-A14E-B18F-BA1DAA67F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1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630C-3D26-3945-B70F-74B92AAB63CC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B9C3-2961-A14E-B18F-BA1DAA67F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41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630C-3D26-3945-B70F-74B92AAB63CC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B9C3-2961-A14E-B18F-BA1DAA67F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630C-3D26-3945-B70F-74B92AAB63CC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B9C3-2961-A14E-B18F-BA1DAA67F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25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630C-3D26-3945-B70F-74B92AAB63CC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B9C3-2961-A14E-B18F-BA1DAA67F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8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630C-3D26-3945-B70F-74B92AAB63CC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B9C3-2961-A14E-B18F-BA1DAA67F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9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F630C-3D26-3945-B70F-74B92AAB63CC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CB9C3-2961-A14E-B18F-BA1DAA67F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1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hyperlink" Target="https://secure.aa.ufl.edu/Approval/reports/1604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approval.ufl.edu/reports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pproval.ufl.edu/policies/" TargetMode="External"/><Relationship Id="rId5" Type="http://schemas.openxmlformats.org/officeDocument/2006/relationships/hyperlink" Target="https://approval.ufl.edu/help/" TargetMode="External"/><Relationship Id="rId4" Type="http://schemas.openxmlformats.org/officeDocument/2006/relationships/hyperlink" Target="https://secure.aa.ufl.edu/Approval/reports/1604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roval.ufl.edu/start-new-request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griffith@aa.ufl.ed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approval.ufl.edu/help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roval.ufl.edu/start-new-request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ecure.aa.ufl.edu/Approval/reports/16043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884" y="0"/>
            <a:ext cx="1219834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2391" y="1018132"/>
            <a:ext cx="6619965" cy="1084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50"/>
              </a:lnSpc>
            </a:pPr>
            <a:r>
              <a:rPr lang="en-US" sz="4125" b="1" dirty="0">
                <a:solidFill>
                  <a:schemeClr val="bg1"/>
                </a:solidFill>
                <a:latin typeface="Gentona SemiBold" charset="0"/>
                <a:ea typeface="Gentona SemiBold" charset="0"/>
                <a:cs typeface="Gentona SemiBold" charset="0"/>
              </a:rPr>
              <a:t>Academic Approval </a:t>
            </a:r>
          </a:p>
          <a:p>
            <a:pPr>
              <a:lnSpc>
                <a:spcPts val="3750"/>
              </a:lnSpc>
            </a:pPr>
            <a:r>
              <a:rPr lang="en-US" sz="4125" b="1" dirty="0">
                <a:solidFill>
                  <a:schemeClr val="bg1"/>
                </a:solidFill>
                <a:latin typeface="Gentona SemiBold" charset="0"/>
                <a:ea typeface="Gentona SemiBold" charset="0"/>
                <a:cs typeface="Gentona SemiBold" charset="0"/>
              </a:rPr>
              <a:t>Tracking System</a:t>
            </a:r>
            <a:endParaRPr lang="en-US" sz="6675" b="1" dirty="0">
              <a:solidFill>
                <a:schemeClr val="bg1"/>
              </a:solidFill>
              <a:latin typeface="Gentona SemiBold" charset="0"/>
              <a:ea typeface="Gentona SemiBold" charset="0"/>
              <a:cs typeface="Gentona SemiBold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391" y="2672006"/>
            <a:ext cx="7929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Gentona SemiBold" charset="0"/>
                <a:ea typeface="Gentona SemiBold" charset="0"/>
                <a:cs typeface="Gentona SemiBold" charset="0"/>
              </a:rPr>
              <a:t>Casey T. Griffith</a:t>
            </a:r>
          </a:p>
          <a:p>
            <a:r>
              <a:rPr lang="en-US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Assistant Director of Curriculum and Academic Policy</a:t>
            </a:r>
            <a:br>
              <a:rPr lang="en-US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Office of Undergraduate Affairs</a:t>
            </a:r>
            <a:endParaRPr lang="en-US" sz="1200" b="1" dirty="0">
              <a:solidFill>
                <a:schemeClr val="bg1"/>
              </a:solidFill>
              <a:latin typeface="Gentona SemiBold" charset="0"/>
              <a:ea typeface="Gentona SemiBold" charset="0"/>
              <a:cs typeface="Gentona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012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55113" y="-92566"/>
            <a:ext cx="12454226" cy="70158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8078" y="444872"/>
            <a:ext cx="5887844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b="1" spc="255" dirty="0">
                <a:solidFill>
                  <a:srgbClr val="0021A5"/>
                </a:solidFill>
                <a:latin typeface="Gentona SemiBold" charset="0"/>
                <a:ea typeface="Gentona SemiBold" charset="0"/>
                <a:cs typeface="Gentona SemiBold" charset="0"/>
              </a:rPr>
              <a:t>New Course Requests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982" y="898232"/>
            <a:ext cx="5381258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5" b="1" dirty="0">
                <a:solidFill>
                  <a:srgbClr val="F37021"/>
                </a:solidFill>
                <a:latin typeface="Gentona SemiBold" charset="0"/>
                <a:ea typeface="Gentona SemiBold" charset="0"/>
                <a:cs typeface="Gentona SemiBold" charset="0"/>
              </a:rPr>
              <a:t>Entering Actions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246174"/>
            <a:ext cx="3378820" cy="0"/>
          </a:xfrm>
          <a:prstGeom prst="line">
            <a:avLst/>
          </a:prstGeom>
          <a:ln w="12700">
            <a:solidFill>
              <a:srgbClr val="F37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888009" y="-99021"/>
            <a:ext cx="590306" cy="665080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768" y="203380"/>
            <a:ext cx="356938" cy="2413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82AB62-3488-4A90-9D20-AECCA749FD44}"/>
              </a:ext>
            </a:extLst>
          </p:cNvPr>
          <p:cNvSpPr txBox="1"/>
          <p:nvPr/>
        </p:nvSpPr>
        <p:spPr>
          <a:xfrm>
            <a:off x="1689410" y="6529614"/>
            <a:ext cx="6291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https://secure.aa.ufl.edu/Approval/reports/16043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869B62-29F7-4659-9F11-B6821738D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705" y="1270040"/>
            <a:ext cx="7633610" cy="526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27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55113" y="-116934"/>
            <a:ext cx="12454226" cy="70158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8078" y="444872"/>
            <a:ext cx="5887844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b="1" spc="255" dirty="0">
                <a:solidFill>
                  <a:srgbClr val="0021A5"/>
                </a:solidFill>
                <a:latin typeface="Gentona SemiBold" charset="0"/>
                <a:ea typeface="Gentona SemiBold" charset="0"/>
                <a:cs typeface="Gentona SemiBold" charset="0"/>
              </a:rPr>
              <a:t>New Course Requests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982" y="898232"/>
            <a:ext cx="5381258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5" b="1" dirty="0">
                <a:solidFill>
                  <a:srgbClr val="F37021"/>
                </a:solidFill>
                <a:latin typeface="Gentona SemiBold" charset="0"/>
                <a:ea typeface="Gentona SemiBold" charset="0"/>
                <a:cs typeface="Gentona SemiBold" charset="0"/>
              </a:rPr>
              <a:t>Assistance/Questions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246174"/>
            <a:ext cx="3378820" cy="0"/>
          </a:xfrm>
          <a:prstGeom prst="line">
            <a:avLst/>
          </a:prstGeom>
          <a:ln w="12700">
            <a:solidFill>
              <a:srgbClr val="F37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888009" y="-99021"/>
            <a:ext cx="590306" cy="665080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768" y="203380"/>
            <a:ext cx="356938" cy="2413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82AB62-3488-4A90-9D20-AECCA749FD44}"/>
              </a:ext>
            </a:extLst>
          </p:cNvPr>
          <p:cNvSpPr txBox="1"/>
          <p:nvPr/>
        </p:nvSpPr>
        <p:spPr>
          <a:xfrm>
            <a:off x="1689410" y="6529614"/>
            <a:ext cx="6291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https://secure.aa.ufl.edu/Approval/reports/16043</a:t>
            </a:r>
            <a:r>
              <a:rPr lang="en-US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D085B5-7EEF-4AC7-8746-50F018EF98DA}"/>
              </a:ext>
            </a:extLst>
          </p:cNvPr>
          <p:cNvSpPr txBox="1"/>
          <p:nvPr/>
        </p:nvSpPr>
        <p:spPr>
          <a:xfrm>
            <a:off x="1341324" y="1728215"/>
            <a:ext cx="72357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Help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>
                <a:hlinkClick r:id="rId5"/>
              </a:rPr>
              <a:t>https://approval.ufl.edu/help/</a:t>
            </a:r>
            <a:endParaRPr lang="en-US" sz="2000" dirty="0"/>
          </a:p>
          <a:p>
            <a:r>
              <a:rPr lang="en-US" sz="2000" dirty="0"/>
              <a:t>Policies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>
                <a:hlinkClick r:id="rId6"/>
              </a:rPr>
              <a:t>https://approval.ufl.edu/policies/</a:t>
            </a:r>
            <a:endParaRPr lang="en-US" sz="2000" dirty="0"/>
          </a:p>
          <a:p>
            <a:r>
              <a:rPr lang="en-US" sz="2000" dirty="0"/>
              <a:t>Reports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>
                <a:hlinkClick r:id="rId7"/>
              </a:rPr>
              <a:t>https://approval.ufl.edu/reports/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28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798953" y="3100650"/>
            <a:ext cx="3546092" cy="372346"/>
          </a:xfrm>
          <a:prstGeom prst="rect">
            <a:avLst/>
          </a:prstGeom>
          <a:solidFill>
            <a:srgbClr val="F37021">
              <a:alpha val="50196"/>
            </a:srgbClr>
          </a:solidFill>
          <a:ln w="38100">
            <a:solidFill>
              <a:srgbClr val="0021A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/>
          <p:cNvSpPr txBox="1"/>
          <p:nvPr/>
        </p:nvSpPr>
        <p:spPr>
          <a:xfrm>
            <a:off x="1628078" y="3117377"/>
            <a:ext cx="5887844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75" b="1" spc="255" dirty="0">
                <a:solidFill>
                  <a:schemeClr val="bg1"/>
                </a:solidFill>
                <a:latin typeface="Gentona SemiBold" charset="0"/>
                <a:ea typeface="Gentona SemiBold" charset="0"/>
                <a:cs typeface="Gentona SemiBold" charset="0"/>
              </a:rPr>
              <a:t>Creating New Courses Request</a:t>
            </a:r>
          </a:p>
        </p:txBody>
      </p:sp>
      <p:sp>
        <p:nvSpPr>
          <p:cNvPr id="8" name="Rectangle 7"/>
          <p:cNvSpPr/>
          <p:nvPr/>
        </p:nvSpPr>
        <p:spPr>
          <a:xfrm>
            <a:off x="7888009" y="-99021"/>
            <a:ext cx="590306" cy="665080"/>
          </a:xfrm>
          <a:prstGeom prst="rect">
            <a:avLst/>
          </a:prstGeom>
          <a:solidFill>
            <a:srgbClr val="002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768" y="203380"/>
            <a:ext cx="356938" cy="24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47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55113" y="-92566"/>
            <a:ext cx="12454226" cy="70158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8078" y="444872"/>
            <a:ext cx="5887844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b="1" spc="255" dirty="0">
                <a:solidFill>
                  <a:srgbClr val="0021A5"/>
                </a:solidFill>
                <a:latin typeface="Gentona SemiBold" charset="0"/>
                <a:ea typeface="Gentona SemiBold" charset="0"/>
                <a:cs typeface="Gentona SemiBold" charset="0"/>
              </a:rPr>
              <a:t>New Course Requests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392" y="898232"/>
            <a:ext cx="538125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5" b="1" dirty="0">
                <a:solidFill>
                  <a:srgbClr val="F37021"/>
                </a:solidFill>
                <a:latin typeface="Gentona SemiBold" charset="0"/>
                <a:ea typeface="Gentona SemiBold" charset="0"/>
                <a:cs typeface="Gentona SemiBold" charset="0"/>
              </a:rPr>
              <a:t>Where to Start:</a:t>
            </a:r>
          </a:p>
          <a:p>
            <a:r>
              <a:rPr lang="en-US" sz="1575" b="1" dirty="0">
                <a:solidFill>
                  <a:srgbClr val="F37021"/>
                </a:solidFill>
                <a:latin typeface="Gentona SemiBold" charset="0"/>
                <a:ea typeface="Gentona SemiBold" charset="0"/>
                <a:cs typeface="Gentona SemiBold" charset="0"/>
              </a:rPr>
              <a:t>Using the Approval System to submit New Course Requests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5979" y="6356059"/>
            <a:ext cx="6432042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dirty="0">
                <a:solidFill>
                  <a:srgbClr val="002060"/>
                </a:solidFill>
                <a:latin typeface="Gentona Book" charset="0"/>
                <a:ea typeface="Gentona Book" charset="0"/>
                <a:cs typeface="Gentona Book" charset="0"/>
                <a:hlinkClick r:id="rId3"/>
              </a:rPr>
              <a:t>https://approval.ufl.edu/start-new-request/</a:t>
            </a:r>
            <a:r>
              <a:rPr lang="en-US" sz="975" dirty="0">
                <a:solidFill>
                  <a:srgbClr val="002060"/>
                </a:solidFill>
                <a:latin typeface="Gentona Book" charset="0"/>
                <a:ea typeface="Gentona Book" charset="0"/>
                <a:cs typeface="Gentona Book" charset="0"/>
              </a:rPr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-44605" y="1513561"/>
            <a:ext cx="3378820" cy="0"/>
          </a:xfrm>
          <a:prstGeom prst="line">
            <a:avLst/>
          </a:prstGeom>
          <a:ln w="12700">
            <a:solidFill>
              <a:srgbClr val="F37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888009" y="-99021"/>
            <a:ext cx="590306" cy="665080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768" y="203380"/>
            <a:ext cx="356938" cy="2413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5E4860-7328-46B8-9B6F-03B1054E68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392" y="1615811"/>
            <a:ext cx="8105313" cy="463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06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2057" y="-32657"/>
            <a:ext cx="12308114" cy="69233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2392" y="898050"/>
            <a:ext cx="4757712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5" b="1" dirty="0">
                <a:solidFill>
                  <a:srgbClr val="F37021"/>
                </a:solidFill>
                <a:latin typeface="Gentona SemiBold" charset="0"/>
                <a:ea typeface="Gentona SemiBold" charset="0"/>
                <a:cs typeface="Gentona SemiBold" charset="0"/>
              </a:rPr>
              <a:t>The Process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-44605" y="1232757"/>
            <a:ext cx="3378820" cy="0"/>
          </a:xfrm>
          <a:prstGeom prst="line">
            <a:avLst/>
          </a:prstGeom>
          <a:ln w="12700">
            <a:solidFill>
              <a:srgbClr val="F37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71239" y="1372509"/>
            <a:ext cx="643204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Process Steps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i="1" dirty="0"/>
              <a:t>The academic approval tracking system will automatically route the request (including all accompanying forms and documents) to the following groups for approval and/or notification</a:t>
            </a:r>
            <a:r>
              <a:rPr lang="en-US" sz="1200" dirty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dirty="0"/>
              <a:t>Department </a:t>
            </a:r>
            <a:r>
              <a:rPr lang="en-US" sz="1200" dirty="0"/>
              <a:t>(Approval is required from the Chair or other designated approver for the department that will offer the course, typically following review by the department curriculum committee.)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dirty="0"/>
              <a:t>College </a:t>
            </a:r>
            <a:r>
              <a:rPr lang="en-US" sz="1200" dirty="0"/>
              <a:t>(Approval is required from the Dean or other designated approver for the college or unit in the preceding step, typically following review by the college curriculum committee.)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dirty="0">
                <a:highlight>
                  <a:srgbClr val="FFFF00"/>
                </a:highlight>
              </a:rPr>
              <a:t>UCC </a:t>
            </a:r>
            <a:r>
              <a:rPr lang="en-US" sz="1200" dirty="0">
                <a:highlight>
                  <a:srgbClr val="FFFF00"/>
                </a:highlight>
              </a:rPr>
              <a:t>(Approval is required from the University Curriculum Committee.)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dirty="0"/>
              <a:t>SCNS </a:t>
            </a:r>
            <a:r>
              <a:rPr lang="en-US" sz="1200" dirty="0"/>
              <a:t>(Approval is required from the Florida Board of Education, with inclusion of the course in the Statewide Course Numbering System.)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dirty="0"/>
              <a:t>OUR </a:t>
            </a:r>
            <a:r>
              <a:rPr lang="en-US" sz="1200" dirty="0"/>
              <a:t>(The Office of the University Registrar implements any approved changes into the student systems, including the catalog.)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dirty="0"/>
              <a:t>SASS </a:t>
            </a:r>
            <a:r>
              <a:rPr lang="en-US" sz="1200" dirty="0"/>
              <a:t>(The change will be entered into the Student Academic Support System, effective in the term approved for the request.)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dirty="0"/>
              <a:t>CAT </a:t>
            </a:r>
            <a:r>
              <a:rPr lang="en-US" sz="1200" dirty="0"/>
              <a:t>(A final verification is done to ensure that all approved changes were properly entered into the undergraduate catalog, effective in the term approved for the request.)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b="1" dirty="0"/>
              <a:t>College </a:t>
            </a:r>
            <a:r>
              <a:rPr lang="en-US" sz="1200" dirty="0"/>
              <a:t>[N] (The College is notified of request approval.)</a:t>
            </a:r>
          </a:p>
        </p:txBody>
      </p:sp>
      <p:sp>
        <p:nvSpPr>
          <p:cNvPr id="9" name="Rectangle 8"/>
          <p:cNvSpPr/>
          <p:nvPr/>
        </p:nvSpPr>
        <p:spPr>
          <a:xfrm>
            <a:off x="7888009" y="-99021"/>
            <a:ext cx="590306" cy="665080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768" y="203380"/>
            <a:ext cx="356938" cy="2413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AEBDB20-CFF4-4029-A66B-9A16055B1B36}"/>
              </a:ext>
            </a:extLst>
          </p:cNvPr>
          <p:cNvSpPr txBox="1"/>
          <p:nvPr/>
        </p:nvSpPr>
        <p:spPr>
          <a:xfrm>
            <a:off x="1628078" y="444872"/>
            <a:ext cx="5887844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b="1" spc="255" dirty="0">
                <a:solidFill>
                  <a:srgbClr val="0021A5"/>
                </a:solidFill>
                <a:latin typeface="Gentona SemiBold" charset="0"/>
                <a:ea typeface="Gentona SemiBold" charset="0"/>
                <a:cs typeface="Gentona SemiBold" charset="0"/>
              </a:rPr>
              <a:t>New Course Requests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6B60AC-EB2D-4D70-8D49-F8AD63CF8753}"/>
              </a:ext>
            </a:extLst>
          </p:cNvPr>
          <p:cNvSpPr txBox="1"/>
          <p:nvPr/>
        </p:nvSpPr>
        <p:spPr>
          <a:xfrm>
            <a:off x="7703281" y="2228671"/>
            <a:ext cx="1231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ighlight>
                  <a:srgbClr val="FFFF00"/>
                </a:highlight>
              </a:rPr>
              <a:t>*3. </a:t>
            </a:r>
            <a:r>
              <a:rPr lang="en-US" sz="1200" b="1" dirty="0">
                <a:highlight>
                  <a:srgbClr val="FFFF00"/>
                </a:highlight>
              </a:rPr>
              <a:t>PCC</a:t>
            </a:r>
            <a:r>
              <a:rPr lang="en-US" sz="1200" dirty="0">
                <a:highlight>
                  <a:srgbClr val="FFFF00"/>
                </a:highlight>
              </a:rPr>
              <a:t> (Approval is required from the Professional Curriculum Committee)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5D4ABC-6D81-4BDA-B5B8-CB5D6DF15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2" y="2245165"/>
            <a:ext cx="1164437" cy="5060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70DC91-B0BC-4ABD-A540-E4FD742CC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2" y="2708444"/>
            <a:ext cx="1164437" cy="5060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B8C7F48-2EA3-4117-82E0-711077636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1" y="3190072"/>
            <a:ext cx="1164437" cy="50601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70A6A69-0AD9-4582-8446-93A009F18688}"/>
              </a:ext>
            </a:extLst>
          </p:cNvPr>
          <p:cNvSpPr txBox="1"/>
          <p:nvPr/>
        </p:nvSpPr>
        <p:spPr>
          <a:xfrm>
            <a:off x="7756961" y="3888071"/>
            <a:ext cx="12315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*Majority of these steps are set and will not change. Steps 3 &amp; 7 may have possible changes in the future with the creation of the PCC.</a:t>
            </a:r>
          </a:p>
        </p:txBody>
      </p:sp>
    </p:spTree>
    <p:extLst>
      <p:ext uri="{BB962C8B-B14F-4D97-AF65-F5344CB8AC3E}">
        <p14:creationId xmlns:p14="http://schemas.microsoft.com/office/powerpoint/2010/main" val="2351757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2057" y="-32657"/>
            <a:ext cx="12308114" cy="69233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2392" y="898050"/>
            <a:ext cx="4757712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5" b="1" dirty="0">
                <a:solidFill>
                  <a:srgbClr val="F37021"/>
                </a:solidFill>
                <a:latin typeface="Gentona SemiBold" charset="0"/>
                <a:ea typeface="Gentona SemiBold" charset="0"/>
                <a:cs typeface="Gentona SemiBold" charset="0"/>
              </a:rPr>
              <a:t>Help	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-44605" y="1232757"/>
            <a:ext cx="3378820" cy="0"/>
          </a:xfrm>
          <a:prstGeom prst="line">
            <a:avLst/>
          </a:prstGeom>
          <a:ln w="12700">
            <a:solidFill>
              <a:srgbClr val="F37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888009" y="-99021"/>
            <a:ext cx="590306" cy="665080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768" y="203380"/>
            <a:ext cx="356938" cy="2413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AEBDB20-CFF4-4029-A66B-9A16055B1B36}"/>
              </a:ext>
            </a:extLst>
          </p:cNvPr>
          <p:cNvSpPr txBox="1"/>
          <p:nvPr/>
        </p:nvSpPr>
        <p:spPr>
          <a:xfrm>
            <a:off x="1628078" y="444872"/>
            <a:ext cx="5887844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b="1" spc="255" dirty="0">
                <a:solidFill>
                  <a:srgbClr val="0021A5"/>
                </a:solidFill>
                <a:latin typeface="Gentona SemiBold" charset="0"/>
                <a:ea typeface="Gentona SemiBold" charset="0"/>
                <a:cs typeface="Gentona SemiBold" charset="0"/>
              </a:rPr>
              <a:t>New Course Requests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7B307D-03F5-4242-AB8B-8081C73ADAA0}"/>
              </a:ext>
            </a:extLst>
          </p:cNvPr>
          <p:cNvSpPr txBox="1"/>
          <p:nvPr/>
        </p:nvSpPr>
        <p:spPr>
          <a:xfrm>
            <a:off x="2551176" y="6043796"/>
            <a:ext cx="4041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https://approval.ufl.edu/help/</a:t>
            </a: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D0CC59-B106-4429-9081-5E030BFCB8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393" y="1416907"/>
            <a:ext cx="7515922" cy="45057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3F4DFE-9EC8-4CEC-ABE3-7EF01FF6755E}"/>
              </a:ext>
            </a:extLst>
          </p:cNvPr>
          <p:cNvSpPr txBox="1"/>
          <p:nvPr/>
        </p:nvSpPr>
        <p:spPr>
          <a:xfrm>
            <a:off x="3035808" y="6467226"/>
            <a:ext cx="3355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  email </a:t>
            </a:r>
            <a:r>
              <a:rPr lang="en-US" dirty="0">
                <a:hlinkClick r:id="rId6"/>
              </a:rPr>
              <a:t>cgriffith@aa.ufl.edu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4134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55113" y="-92566"/>
            <a:ext cx="12454226" cy="70158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8078" y="444872"/>
            <a:ext cx="5887844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b="1" spc="255" dirty="0">
                <a:solidFill>
                  <a:srgbClr val="0021A5"/>
                </a:solidFill>
                <a:latin typeface="Gentona SemiBold" charset="0"/>
                <a:ea typeface="Gentona SemiBold" charset="0"/>
                <a:cs typeface="Gentona SemiBold" charset="0"/>
              </a:rPr>
              <a:t>New Course Requests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982" y="898232"/>
            <a:ext cx="5381258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5" b="1" dirty="0">
                <a:solidFill>
                  <a:srgbClr val="F37021"/>
                </a:solidFill>
                <a:latin typeface="Gentona SemiBold" charset="0"/>
                <a:ea typeface="Gentona SemiBold" charset="0"/>
                <a:cs typeface="Gentona SemiBold" charset="0"/>
              </a:rPr>
              <a:t>Creating the Request/What to Include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5979" y="6356059"/>
            <a:ext cx="6432042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dirty="0">
                <a:solidFill>
                  <a:srgbClr val="002060"/>
                </a:solidFill>
                <a:latin typeface="Gentona Book" charset="0"/>
                <a:ea typeface="Gentona Book" charset="0"/>
                <a:cs typeface="Gentona Book" charset="0"/>
                <a:hlinkClick r:id="rId3"/>
              </a:rPr>
              <a:t>https://approval.ufl.edu/start-new-request/</a:t>
            </a:r>
            <a:r>
              <a:rPr lang="en-US" sz="975" dirty="0">
                <a:solidFill>
                  <a:srgbClr val="002060"/>
                </a:solidFill>
                <a:latin typeface="Gentona Book" charset="0"/>
                <a:ea typeface="Gentona Book" charset="0"/>
                <a:cs typeface="Gentona Book" charset="0"/>
              </a:rPr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246174"/>
            <a:ext cx="3378820" cy="0"/>
          </a:xfrm>
          <a:prstGeom prst="line">
            <a:avLst/>
          </a:prstGeom>
          <a:ln w="12700">
            <a:solidFill>
              <a:srgbClr val="F37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888009" y="-99021"/>
            <a:ext cx="590306" cy="665080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768" y="203380"/>
            <a:ext cx="356938" cy="2413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5E51C9-367C-4715-801F-862E5B0A55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4321" y="1945727"/>
            <a:ext cx="6303700" cy="315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28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55113" y="-92566"/>
            <a:ext cx="12454226" cy="70158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8078" y="444872"/>
            <a:ext cx="5887844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b="1" spc="255" dirty="0">
                <a:solidFill>
                  <a:srgbClr val="0021A5"/>
                </a:solidFill>
                <a:latin typeface="Gentona SemiBold" charset="0"/>
                <a:ea typeface="Gentona SemiBold" charset="0"/>
                <a:cs typeface="Gentona SemiBold" charset="0"/>
              </a:rPr>
              <a:t>New Course Requests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982" y="898232"/>
            <a:ext cx="5381258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5" b="1" dirty="0">
                <a:solidFill>
                  <a:srgbClr val="F37021"/>
                </a:solidFill>
                <a:latin typeface="Gentona SemiBold" charset="0"/>
                <a:ea typeface="Gentona SemiBold" charset="0"/>
                <a:cs typeface="Gentona SemiBold" charset="0"/>
              </a:rPr>
              <a:t>The Form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246174"/>
            <a:ext cx="3378820" cy="0"/>
          </a:xfrm>
          <a:prstGeom prst="line">
            <a:avLst/>
          </a:prstGeom>
          <a:ln w="12700">
            <a:solidFill>
              <a:srgbClr val="F37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888009" y="-99021"/>
            <a:ext cx="590306" cy="665080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768" y="203380"/>
            <a:ext cx="356938" cy="2413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6688CB-EE9D-45E4-8A80-AB059C27A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01687"/>
            <a:ext cx="9144000" cy="38546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82AB62-3488-4A90-9D20-AECCA749FD44}"/>
              </a:ext>
            </a:extLst>
          </p:cNvPr>
          <p:cNvSpPr txBox="1"/>
          <p:nvPr/>
        </p:nvSpPr>
        <p:spPr>
          <a:xfrm>
            <a:off x="1689410" y="5646614"/>
            <a:ext cx="6291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5"/>
              </a:rPr>
              <a:t>https://secure.aa.ufl.edu/Approval/reports/16043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6413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2057" y="-65314"/>
            <a:ext cx="12308114" cy="69233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2392" y="898050"/>
            <a:ext cx="4757712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5" b="1" dirty="0">
                <a:solidFill>
                  <a:srgbClr val="F37021"/>
                </a:solidFill>
                <a:latin typeface="Gentona SemiBold" charset="0"/>
                <a:ea typeface="Gentona SemiBold" charset="0"/>
                <a:cs typeface="Gentona SemiBold" charset="0"/>
              </a:rPr>
              <a:t>Submission page		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-44605" y="1232757"/>
            <a:ext cx="3378820" cy="0"/>
          </a:xfrm>
          <a:prstGeom prst="line">
            <a:avLst/>
          </a:prstGeom>
          <a:ln w="12700">
            <a:solidFill>
              <a:srgbClr val="F37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888009" y="-99021"/>
            <a:ext cx="590306" cy="665080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768" y="203380"/>
            <a:ext cx="356938" cy="2413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AEBDB20-CFF4-4029-A66B-9A16055B1B36}"/>
              </a:ext>
            </a:extLst>
          </p:cNvPr>
          <p:cNvSpPr txBox="1"/>
          <p:nvPr/>
        </p:nvSpPr>
        <p:spPr>
          <a:xfrm>
            <a:off x="1628078" y="444872"/>
            <a:ext cx="5887844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b="1" spc="255" dirty="0">
                <a:solidFill>
                  <a:srgbClr val="0021A5"/>
                </a:solidFill>
                <a:latin typeface="Gentona SemiBold" charset="0"/>
                <a:ea typeface="Gentona SemiBold" charset="0"/>
                <a:cs typeface="Gentona SemiBold" charset="0"/>
              </a:rPr>
              <a:t>New Course Requests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52F04-8A0C-42C3-AF64-14D74A0DA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92" y="1650609"/>
            <a:ext cx="10901423" cy="450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88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2057" y="-65314"/>
            <a:ext cx="12308114" cy="69233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2392" y="898050"/>
            <a:ext cx="4757712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5" b="1" dirty="0">
                <a:solidFill>
                  <a:srgbClr val="F37021"/>
                </a:solidFill>
                <a:latin typeface="Gentona SemiBold" charset="0"/>
                <a:ea typeface="Gentona SemiBold" charset="0"/>
                <a:cs typeface="Gentona SemiBold" charset="0"/>
              </a:rPr>
              <a:t>Actions/Tracking		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-44605" y="1232757"/>
            <a:ext cx="3378820" cy="0"/>
          </a:xfrm>
          <a:prstGeom prst="line">
            <a:avLst/>
          </a:prstGeom>
          <a:ln w="12700">
            <a:solidFill>
              <a:srgbClr val="F37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888009" y="-99021"/>
            <a:ext cx="590306" cy="665080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768" y="203380"/>
            <a:ext cx="356938" cy="2413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AEBDB20-CFF4-4029-A66B-9A16055B1B36}"/>
              </a:ext>
            </a:extLst>
          </p:cNvPr>
          <p:cNvSpPr txBox="1"/>
          <p:nvPr/>
        </p:nvSpPr>
        <p:spPr>
          <a:xfrm>
            <a:off x="1628078" y="444872"/>
            <a:ext cx="5887844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b="1" spc="255" dirty="0">
                <a:solidFill>
                  <a:srgbClr val="0021A5"/>
                </a:solidFill>
                <a:latin typeface="Gentona SemiBold" charset="0"/>
                <a:ea typeface="Gentona SemiBold" charset="0"/>
                <a:cs typeface="Gentona SemiBold" charset="0"/>
              </a:rPr>
              <a:t>New Course Requests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7B8FF4-C611-4079-AEBC-A44321532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950" y="1442223"/>
            <a:ext cx="4368546" cy="51586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BF2714-AD53-4471-A63E-23430DED852D}"/>
              </a:ext>
            </a:extLst>
          </p:cNvPr>
          <p:cNvSpPr txBox="1"/>
          <p:nvPr/>
        </p:nvSpPr>
        <p:spPr>
          <a:xfrm>
            <a:off x="5573340" y="4012909"/>
            <a:ext cx="2916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826287-F6F9-49E9-B9CA-B6054E7A9D4B}"/>
              </a:ext>
            </a:extLst>
          </p:cNvPr>
          <p:cNvSpPr/>
          <p:nvPr/>
        </p:nvSpPr>
        <p:spPr>
          <a:xfrm>
            <a:off x="5408748" y="2581035"/>
            <a:ext cx="2479261" cy="2093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Every action/comment will be recorded here (below the main information section of each specific request.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238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DA634C24F86A43BA58158C905E0AD3" ma:contentTypeVersion="4" ma:contentTypeDescription="Create a new document." ma:contentTypeScope="" ma:versionID="707d384a75bc3f2c02322a28c1de1836">
  <xsd:schema xmlns:xsd="http://www.w3.org/2001/XMLSchema" xmlns:xs="http://www.w3.org/2001/XMLSchema" xmlns:p="http://schemas.microsoft.com/office/2006/metadata/properties" xmlns:ns2="2150027a-34ff-44ee-8c3a-9d0766a0f335" targetNamespace="http://schemas.microsoft.com/office/2006/metadata/properties" ma:root="true" ma:fieldsID="8b1ca8beebe6d9ea21c30ebd13fe29e4" ns2:_="">
    <xsd:import namespace="2150027a-34ff-44ee-8c3a-9d0766a0f3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50027a-34ff-44ee-8c3a-9d0766a0f3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45647A-975A-475F-BAB4-770821664C98}"/>
</file>

<file path=customXml/itemProps2.xml><?xml version="1.0" encoding="utf-8"?>
<ds:datastoreItem xmlns:ds="http://schemas.openxmlformats.org/officeDocument/2006/customXml" ds:itemID="{54CC62CE-1DBF-4ED1-8D3D-A2A00386F0FF}"/>
</file>

<file path=customXml/itemProps3.xml><?xml version="1.0" encoding="utf-8"?>
<ds:datastoreItem xmlns:ds="http://schemas.openxmlformats.org/officeDocument/2006/customXml" ds:itemID="{5D96ECE1-EFA4-48F1-BF02-9B9A0C7CFCE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832</TotalTime>
  <Words>485</Words>
  <Application>Microsoft Office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Gentona Book</vt:lpstr>
      <vt:lpstr>Gentona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Griffith,Casey Todd</cp:lastModifiedBy>
  <cp:revision>44</cp:revision>
  <dcterms:created xsi:type="dcterms:W3CDTF">2018-03-15T14:48:50Z</dcterms:created>
  <dcterms:modified xsi:type="dcterms:W3CDTF">2021-03-30T17:53:04Z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0x01010000DA634C24F86A43BA58158C905E0AD3</vt:lpwstr>
  </property>
</Properties>
</file>